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E36633F-FE19-4EA0-BE39-6A4D84A991A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A0CBED5-4DA7-40BA-8BDE-66C1DC957D1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CD1F333-4A8C-4D20-88A0-BD77C0278EF1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547C3EB-2637-45DA-BB4D-508EA0D30D55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bg-BG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9764A28-D121-465C-88FA-39B1D040FF8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FA1DAA6-E952-4E21-A502-4CE3B2BBE33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8023164-B405-491D-8A27-F3A05432C50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580CB8E-B710-428F-B2CE-3026549D619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bg-BG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402A26E-BC2E-499D-8968-E5257D06B0C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F3531C7-4522-49E3-BE2D-C1CA7802C09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19F12A6-7A02-4998-AC37-D265CC47CC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E047CBF-2173-4C49-A7B2-24BBE40A4A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bg-BG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200" spc="-1" strike="noStrike">
                <a:solidFill>
                  <a:srgbClr val="8b8b8b"/>
                </a:solidFill>
                <a:latin typeface="Calibri"/>
              </a:rPr>
              <a:t>&lt;date/time&gt;</a:t>
            </a:r>
            <a:endParaRPr b="0" lang="bg-BG" sz="12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bg-BG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bg-BG" sz="1400" spc="-1" strike="noStrike">
                <a:latin typeface="Times New Roman"/>
              </a:rPr>
              <a:t>&lt;footer&gt;</a:t>
            </a:r>
            <a:endParaRPr b="0" lang="bg-BG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F68F23CE-0830-45C1-B4B9-0E075DD5FC64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bg-BG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1" descr="A_2D_digital_graphic_design_image_features_a_blue_.png"/>
          <p:cNvPicPr/>
          <p:nvPr/>
        </p:nvPicPr>
        <p:blipFill>
          <a:blip r:embed="rId1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0">
            <a:noFill/>
          </a:ln>
        </p:spPr>
      </p:pic>
      <p:sp>
        <p:nvSpPr>
          <p:cNvPr id="40" name="TextBox 2"/>
          <p:cNvSpPr/>
          <p:nvPr/>
        </p:nvSpPr>
        <p:spPr>
          <a:xfrm>
            <a:off x="1260000" y="2520000"/>
            <a:ext cx="7403400" cy="88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r>
              <a:rPr b="1" lang="en-US" sz="26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          </a:t>
            </a:r>
            <a:r>
              <a:rPr b="1" lang="en-US" sz="26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SECTION 6 - </a:t>
            </a:r>
            <a:r>
              <a:rPr b="1" lang="en-US" sz="26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What Is an IDE</a:t>
            </a:r>
            <a:endParaRPr b="0" lang="bg-BG" sz="2600" spc="-1" strike="noStrike">
              <a:latin typeface="Arial"/>
            </a:endParaRPr>
          </a:p>
          <a:p>
            <a:r>
              <a:rPr b="1" lang="en-US" sz="26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(Integrated Development Environment)?</a:t>
            </a:r>
            <a:endParaRPr b="0" lang="bg-BG" sz="2600" spc="-1" strike="noStrike">
              <a:latin typeface="Arial"/>
            </a:endParaRPr>
          </a:p>
        </p:txBody>
      </p:sp>
      <p:sp>
        <p:nvSpPr>
          <p:cNvPr id="41" name="TextBox 5"/>
          <p:cNvSpPr/>
          <p:nvPr/>
        </p:nvSpPr>
        <p:spPr>
          <a:xfrm>
            <a:off x="2880000" y="5780520"/>
            <a:ext cx="5438880" cy="69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PYTHON BASICS – LEARN PYTHON PROGRAMMING</a:t>
            </a:r>
            <a:endParaRPr b="0" lang="bg-BG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FOR BEGINNERS</a:t>
            </a:r>
            <a:endParaRPr b="0" lang="bg-BG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2" descr="A_2D_digital_graphic_design_image_features_a_blue_.png"/>
          <p:cNvPicPr/>
          <p:nvPr/>
        </p:nvPicPr>
        <p:blipFill>
          <a:blip r:embed="rId1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0">
            <a:noFill/>
          </a:ln>
        </p:spPr>
      </p:pic>
      <p:sp>
        <p:nvSpPr>
          <p:cNvPr id="43" name="TextBox 1"/>
          <p:cNvSpPr/>
          <p:nvPr/>
        </p:nvSpPr>
        <p:spPr>
          <a:xfrm>
            <a:off x="2448000" y="720000"/>
            <a:ext cx="601200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          </a:t>
            </a: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SECTION 6 - What Is an IDE</a:t>
            </a:r>
            <a:endParaRPr b="0" lang="bg-BG" sz="2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(Integrated Development Environment)?</a:t>
            </a:r>
            <a:endParaRPr b="0" lang="bg-BG" sz="2100" spc="-1" strike="noStrike">
              <a:latin typeface="Arial"/>
            </a:endParaRPr>
          </a:p>
        </p:txBody>
      </p:sp>
      <p:sp>
        <p:nvSpPr>
          <p:cNvPr id="44" name="TextBox 6"/>
          <p:cNvSpPr/>
          <p:nvPr/>
        </p:nvSpPr>
        <p:spPr>
          <a:xfrm>
            <a:off x="1319760" y="1821240"/>
            <a:ext cx="6571440" cy="72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6.1 IDE - stands for Integrated Development</a:t>
            </a:r>
            <a:endParaRPr b="0" lang="bg-BG" sz="2100" spc="-1" strike="noStrike">
              <a:latin typeface="Arial"/>
            </a:endParaRPr>
          </a:p>
          <a:p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Environment</a:t>
            </a: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.</a:t>
            </a:r>
            <a:endParaRPr b="0" lang="bg-BG" sz="2100" spc="-1" strike="noStrike">
              <a:latin typeface="Arial"/>
            </a:endParaRPr>
          </a:p>
        </p:txBody>
      </p:sp>
      <p:sp>
        <p:nvSpPr>
          <p:cNvPr id="45" name="TextBox 7"/>
          <p:cNvSpPr/>
          <p:nvPr/>
        </p:nvSpPr>
        <p:spPr>
          <a:xfrm>
            <a:off x="1331640" y="2880000"/>
            <a:ext cx="4481640" cy="261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ffffff"/>
                </a:solidFill>
                <a:latin typeface="Calibri"/>
              </a:rPr>
              <a:t>Includes tools like:</a:t>
            </a:r>
            <a:endParaRPr b="0" lang="bg-BG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bg-BG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ffffff"/>
                </a:solidFill>
                <a:latin typeface="Calibri"/>
              </a:rPr>
              <a:t>Text editor – for writing your code</a:t>
            </a:r>
            <a:endParaRPr b="0" lang="bg-BG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bg-BG" sz="2400" spc="-1" strike="noStrike">
              <a:latin typeface="Arial"/>
            </a:endParaRPr>
          </a:p>
          <a:p>
            <a:r>
              <a:rPr b="0" lang="en-US" sz="1800" spc="-1" strike="noStrike">
                <a:solidFill>
                  <a:srgbClr val="ffffff"/>
                </a:solidFill>
                <a:latin typeface="Aptos Display"/>
              </a:rPr>
              <a:t>A compiler or interpreter (to run your code)</a:t>
            </a:r>
            <a:endParaRPr b="0" lang="bg-BG" sz="1800" spc="-1" strike="noStrike">
              <a:latin typeface="Arial"/>
            </a:endParaRPr>
          </a:p>
          <a:p>
            <a:endParaRPr b="0" lang="bg-BG" sz="1400" spc="-1" strike="noStrike">
              <a:latin typeface="Arial"/>
            </a:endParaRPr>
          </a:p>
          <a:p>
            <a:r>
              <a:rPr b="0" lang="en-US" sz="1800" spc="-1" strike="noStrike">
                <a:solidFill>
                  <a:srgbClr val="ffffff"/>
                </a:solidFill>
                <a:latin typeface="Aptos Display"/>
              </a:rPr>
              <a:t>A debugger (to find and fix mistakes)</a:t>
            </a: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bg-BG" sz="2400" spc="-1" strike="noStrike">
              <a:latin typeface="Arial"/>
            </a:endParaRPr>
          </a:p>
        </p:txBody>
      </p:sp>
      <p:sp>
        <p:nvSpPr>
          <p:cNvPr id="46" name="TextBox 3"/>
          <p:cNvSpPr/>
          <p:nvPr/>
        </p:nvSpPr>
        <p:spPr>
          <a:xfrm>
            <a:off x="2880000" y="5780520"/>
            <a:ext cx="5438880" cy="69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PYTHON BASICS – LEARN PYTHON PROGRAMMING</a:t>
            </a:r>
            <a:endParaRPr b="0" lang="bg-BG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FOR BEGINNERS</a:t>
            </a:r>
            <a:endParaRPr b="0" lang="bg-BG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3" descr="A_2D_digital_graphic_design_image_features_a_blue_.png"/>
          <p:cNvPicPr/>
          <p:nvPr/>
        </p:nvPicPr>
        <p:blipFill>
          <a:blip r:embed="rId1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0">
            <a:noFill/>
          </a:ln>
        </p:spPr>
      </p:pic>
      <p:sp>
        <p:nvSpPr>
          <p:cNvPr id="48" name="TextBox 4"/>
          <p:cNvSpPr/>
          <p:nvPr/>
        </p:nvSpPr>
        <p:spPr>
          <a:xfrm>
            <a:off x="2448000" y="720000"/>
            <a:ext cx="601200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          </a:t>
            </a: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SECTION 6 - What Is an IDE</a:t>
            </a:r>
            <a:endParaRPr b="0" lang="bg-BG" sz="2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(Integrated Development Environment)?</a:t>
            </a:r>
            <a:endParaRPr b="0" lang="bg-BG" sz="2100" spc="-1" strike="noStrike">
              <a:latin typeface="Arial"/>
            </a:endParaRPr>
          </a:p>
        </p:txBody>
      </p:sp>
      <p:sp>
        <p:nvSpPr>
          <p:cNvPr id="49" name="TextBox 8"/>
          <p:cNvSpPr/>
          <p:nvPr/>
        </p:nvSpPr>
        <p:spPr>
          <a:xfrm>
            <a:off x="1308960" y="1740960"/>
            <a:ext cx="4903920" cy="4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6.2 Why IDEs Are So Useful?</a:t>
            </a:r>
            <a:endParaRPr b="0" lang="bg-BG" sz="2400" spc="-1" strike="noStrike">
              <a:latin typeface="Arial"/>
            </a:endParaRPr>
          </a:p>
        </p:txBody>
      </p:sp>
      <p:sp>
        <p:nvSpPr>
          <p:cNvPr id="50" name="TextBox 9"/>
          <p:cNvSpPr/>
          <p:nvPr/>
        </p:nvSpPr>
        <p:spPr>
          <a:xfrm>
            <a:off x="1440000" y="2223720"/>
            <a:ext cx="2576880" cy="371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ffffff"/>
                </a:solidFill>
                <a:latin typeface="Calibri"/>
              </a:rPr>
              <a:t>IDEs offer:</a:t>
            </a:r>
            <a:endParaRPr b="0" lang="bg-BG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bg-BG" sz="24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ffffff"/>
                </a:solidFill>
                <a:latin typeface="Calibri"/>
              </a:rPr>
              <a:t>1. Syntax highlighting</a:t>
            </a:r>
            <a:endParaRPr b="0" lang="bg-BG" sz="2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bg-BG" sz="2400" spc="-1" strike="noStrike">
              <a:latin typeface="Arial"/>
            </a:endParaRPr>
          </a:p>
          <a:p>
            <a:r>
              <a:rPr b="0" lang="en-US" sz="1800" spc="-1" strike="noStrike">
                <a:solidFill>
                  <a:srgbClr val="ffffff"/>
                </a:solidFill>
                <a:latin typeface="Aptos Display"/>
              </a:rPr>
              <a:t>2. Autocomplete</a:t>
            </a:r>
            <a:endParaRPr b="0" lang="bg-BG" sz="1800" spc="-1" strike="noStrike">
              <a:latin typeface="Arial"/>
            </a:endParaRPr>
          </a:p>
          <a:p>
            <a:endParaRPr b="0" lang="bg-BG" sz="1400" spc="-1" strike="noStrike">
              <a:latin typeface="Arial"/>
            </a:endParaRPr>
          </a:p>
          <a:p>
            <a:r>
              <a:rPr b="0" lang="en-US" sz="1800" spc="-1" strike="noStrike">
                <a:solidFill>
                  <a:srgbClr val="ffffff"/>
                </a:solidFill>
                <a:latin typeface="Aptos Display"/>
              </a:rPr>
              <a:t>3. Error Detection</a:t>
            </a:r>
            <a:endParaRPr b="0" lang="bg-BG" sz="1800" spc="-1" strike="noStrike">
              <a:latin typeface="Arial"/>
            </a:endParaRPr>
          </a:p>
          <a:p>
            <a:endParaRPr b="0" lang="bg-BG" sz="1800" spc="-1" strike="noStrike">
              <a:latin typeface="Arial"/>
            </a:endParaRPr>
          </a:p>
          <a:p>
            <a:r>
              <a:rPr b="0" lang="en-US" sz="1800" spc="-1" strike="noStrike">
                <a:solidFill>
                  <a:srgbClr val="ffffff"/>
                </a:solidFill>
                <a:latin typeface="Aptos Display"/>
              </a:rPr>
              <a:t>4. Build-in run button</a:t>
            </a:r>
            <a:endParaRPr b="0" lang="bg-BG" sz="1800" spc="-1" strike="noStrike">
              <a:latin typeface="Arial"/>
            </a:endParaRPr>
          </a:p>
          <a:p>
            <a:endParaRPr b="0" lang="bg-BG" sz="1800" spc="-1" strike="noStrike">
              <a:latin typeface="Arial"/>
            </a:endParaRPr>
          </a:p>
          <a:p>
            <a:r>
              <a:rPr b="0" lang="en-US" sz="1800" spc="-1" strike="noStrike">
                <a:solidFill>
                  <a:srgbClr val="ffffff"/>
                </a:solidFill>
                <a:latin typeface="Aptos Display"/>
              </a:rPr>
              <a:t>5. Debugger tools</a:t>
            </a:r>
            <a:endParaRPr b="0" lang="bg-BG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endParaRPr b="0" lang="bg-BG" sz="2400" spc="-1" strike="noStrike">
              <a:latin typeface="Arial"/>
            </a:endParaRPr>
          </a:p>
        </p:txBody>
      </p:sp>
      <p:sp>
        <p:nvSpPr>
          <p:cNvPr id="51" name="TextBox 10"/>
          <p:cNvSpPr/>
          <p:nvPr/>
        </p:nvSpPr>
        <p:spPr>
          <a:xfrm>
            <a:off x="2880000" y="5780520"/>
            <a:ext cx="5438880" cy="69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PYTHON BASICS – LEARN PYTHON PROGRAMMING</a:t>
            </a:r>
            <a:endParaRPr b="0" lang="bg-BG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FOR BEGINNERS</a:t>
            </a:r>
            <a:endParaRPr b="0" lang="bg-BG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4" descr="A_2D_digital_graphic_design_image_features_a_blue_.png"/>
          <p:cNvPicPr/>
          <p:nvPr/>
        </p:nvPicPr>
        <p:blipFill>
          <a:blip r:embed="rId1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0">
            <a:noFill/>
          </a:ln>
        </p:spPr>
      </p:pic>
      <p:sp>
        <p:nvSpPr>
          <p:cNvPr id="53" name="TextBox 11"/>
          <p:cNvSpPr/>
          <p:nvPr/>
        </p:nvSpPr>
        <p:spPr>
          <a:xfrm>
            <a:off x="2448000" y="720000"/>
            <a:ext cx="601200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          </a:t>
            </a: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SECTION 6 - What Is an IDE</a:t>
            </a:r>
            <a:endParaRPr b="0" lang="bg-BG" sz="2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(Integrated Development Environment)?</a:t>
            </a:r>
            <a:endParaRPr b="0" lang="bg-BG" sz="2100" spc="-1" strike="noStrike">
              <a:latin typeface="Arial"/>
            </a:endParaRPr>
          </a:p>
        </p:txBody>
      </p:sp>
      <p:sp>
        <p:nvSpPr>
          <p:cNvPr id="54" name="TextBox 12"/>
          <p:cNvSpPr/>
          <p:nvPr/>
        </p:nvSpPr>
        <p:spPr>
          <a:xfrm>
            <a:off x="740160" y="1800000"/>
            <a:ext cx="5379840" cy="4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lvl="2" marL="648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4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6.3 Popular IDEs for Python</a:t>
            </a:r>
            <a:endParaRPr b="0" lang="bg-BG" sz="2400" spc="-1" strike="noStrike">
              <a:latin typeface="Arial"/>
            </a:endParaRPr>
          </a:p>
        </p:txBody>
      </p:sp>
      <p:sp>
        <p:nvSpPr>
          <p:cNvPr id="55" name="TextBox 13"/>
          <p:cNvSpPr/>
          <p:nvPr/>
        </p:nvSpPr>
        <p:spPr>
          <a:xfrm>
            <a:off x="1440000" y="2569320"/>
            <a:ext cx="3599280" cy="2830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r>
              <a:rPr b="0" lang="en-US" sz="2000" spc="-1" strike="noStrike">
                <a:solidFill>
                  <a:srgbClr val="ffffff"/>
                </a:solidFill>
                <a:latin typeface="Aptos Display"/>
              </a:rPr>
              <a:t>IDLE.</a:t>
            </a:r>
            <a:endParaRPr b="0" lang="bg-BG" sz="2000" spc="-1" strike="noStrike">
              <a:latin typeface="Arial"/>
            </a:endParaRPr>
          </a:p>
          <a:p>
            <a:endParaRPr b="0" lang="bg-BG" sz="2000" spc="-1" strike="noStrike">
              <a:latin typeface="Arial"/>
            </a:endParaRPr>
          </a:p>
          <a:p>
            <a:r>
              <a:rPr b="0" lang="en-US" sz="2000" spc="-1" strike="noStrike">
                <a:solidFill>
                  <a:srgbClr val="ffffff"/>
                </a:solidFill>
                <a:latin typeface="Aptos Display"/>
              </a:rPr>
              <a:t>PyCharm</a:t>
            </a:r>
            <a:endParaRPr b="0" lang="bg-BG" sz="2000" spc="-1" strike="noStrike">
              <a:latin typeface="Arial"/>
            </a:endParaRPr>
          </a:p>
          <a:p>
            <a:endParaRPr b="0" lang="bg-BG" sz="2000" spc="-1" strike="noStrike">
              <a:latin typeface="Arial"/>
            </a:endParaRPr>
          </a:p>
          <a:p>
            <a:r>
              <a:rPr b="0" lang="en-US" sz="2000" spc="-1" strike="noStrike">
                <a:solidFill>
                  <a:srgbClr val="ffffff"/>
                </a:solidFill>
                <a:latin typeface="Aptos Display"/>
              </a:rPr>
              <a:t>Visual Studio Code (VS Code)</a:t>
            </a:r>
            <a:endParaRPr b="0" lang="bg-BG" sz="2000" spc="-1" strike="noStrike">
              <a:latin typeface="Arial"/>
            </a:endParaRPr>
          </a:p>
          <a:p>
            <a:endParaRPr b="0" lang="bg-BG" sz="2000" spc="-1" strike="noStrike">
              <a:latin typeface="Arial"/>
            </a:endParaRPr>
          </a:p>
          <a:p>
            <a:r>
              <a:rPr b="0" lang="en-US" sz="20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jupyter Notebook</a:t>
            </a:r>
            <a:endParaRPr b="0" lang="bg-BG" sz="2000" spc="-1" strike="noStrike">
              <a:latin typeface="Arial"/>
            </a:endParaRPr>
          </a:p>
          <a:p>
            <a:endParaRPr b="0" lang="bg-BG" sz="2000" spc="-1" strike="noStrike">
              <a:latin typeface="Arial"/>
            </a:endParaRPr>
          </a:p>
          <a:p>
            <a:r>
              <a:rPr b="0" lang="en-US" sz="2000" spc="-1" strike="noStrike">
                <a:solidFill>
                  <a:srgbClr val="ffffff"/>
                </a:solidFill>
                <a:latin typeface="Aptos Display"/>
              </a:rPr>
              <a:t>Thonny </a:t>
            </a:r>
            <a:endParaRPr b="0" lang="bg-BG" sz="2000" spc="-1" strike="noStrike">
              <a:latin typeface="Arial"/>
            </a:endParaRPr>
          </a:p>
        </p:txBody>
      </p:sp>
      <p:sp>
        <p:nvSpPr>
          <p:cNvPr id="56" name="TextBox 14"/>
          <p:cNvSpPr/>
          <p:nvPr/>
        </p:nvSpPr>
        <p:spPr>
          <a:xfrm>
            <a:off x="2880000" y="5780520"/>
            <a:ext cx="5438880" cy="69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PYTHON BASICS – LEARN PYTHON PROGRAMMING</a:t>
            </a:r>
            <a:endParaRPr b="0" lang="bg-BG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FOR BEGINNERS</a:t>
            </a:r>
            <a:endParaRPr b="0" lang="bg-BG" sz="2000" spc="-1" strike="noStrike"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2"/>
          <a:stretch/>
        </p:blipFill>
        <p:spPr>
          <a:xfrm>
            <a:off x="5040000" y="2430000"/>
            <a:ext cx="3600000" cy="315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5" descr="A_2D_digital_graphic_design_image_features_a_blue_.png"/>
          <p:cNvPicPr/>
          <p:nvPr/>
        </p:nvPicPr>
        <p:blipFill>
          <a:blip r:embed="rId1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0">
            <a:noFill/>
          </a:ln>
        </p:spPr>
      </p:pic>
      <p:sp>
        <p:nvSpPr>
          <p:cNvPr id="59" name="TextBox 15"/>
          <p:cNvSpPr/>
          <p:nvPr/>
        </p:nvSpPr>
        <p:spPr>
          <a:xfrm>
            <a:off x="2448000" y="720000"/>
            <a:ext cx="601200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          </a:t>
            </a: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SECTION 6 - What Is an IDE</a:t>
            </a:r>
            <a:endParaRPr b="0" lang="bg-BG" sz="2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(Integrated Development Environment)?</a:t>
            </a:r>
            <a:endParaRPr b="0" lang="bg-BG" sz="2100" spc="-1" strike="noStrike">
              <a:latin typeface="Arial"/>
            </a:endParaRPr>
          </a:p>
        </p:txBody>
      </p:sp>
      <p:sp>
        <p:nvSpPr>
          <p:cNvPr id="60" name="TextBox 16"/>
          <p:cNvSpPr/>
          <p:nvPr/>
        </p:nvSpPr>
        <p:spPr>
          <a:xfrm>
            <a:off x="1260000" y="1800000"/>
            <a:ext cx="5935680" cy="4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6.4 How an IDE Works with Python</a:t>
            </a:r>
            <a:endParaRPr b="0" lang="bg-BG" sz="2400" spc="-1" strike="noStrike">
              <a:latin typeface="Arial"/>
            </a:endParaRPr>
          </a:p>
        </p:txBody>
      </p:sp>
      <p:sp>
        <p:nvSpPr>
          <p:cNvPr id="61" name="TextBox 17"/>
          <p:cNvSpPr/>
          <p:nvPr/>
        </p:nvSpPr>
        <p:spPr>
          <a:xfrm>
            <a:off x="1341000" y="2707560"/>
            <a:ext cx="4779000" cy="161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r>
              <a:rPr b="0" lang="en-US" sz="2000" spc="-1" strike="noStrike">
                <a:solidFill>
                  <a:srgbClr val="ffffff"/>
                </a:solidFill>
                <a:latin typeface="Aptos Display"/>
              </a:rPr>
              <a:t>Sends code directly to Python interpreter</a:t>
            </a:r>
            <a:endParaRPr b="0" lang="bg-BG" sz="2000" spc="-1" strike="noStrike">
              <a:latin typeface="Arial"/>
            </a:endParaRPr>
          </a:p>
          <a:p>
            <a:endParaRPr b="0" lang="bg-BG" sz="2000" spc="-1" strike="noStrike">
              <a:latin typeface="Arial"/>
            </a:endParaRPr>
          </a:p>
          <a:p>
            <a:r>
              <a:rPr b="0" lang="en-US" sz="2000" spc="-1" strike="noStrike">
                <a:solidFill>
                  <a:srgbClr val="ffffff"/>
                </a:solidFill>
                <a:latin typeface="Aptos Display"/>
              </a:rPr>
              <a:t>Helps to organize your code and files</a:t>
            </a:r>
            <a:endParaRPr b="0" lang="bg-BG" sz="2000" spc="-1" strike="noStrike">
              <a:latin typeface="Arial"/>
            </a:endParaRPr>
          </a:p>
          <a:p>
            <a:endParaRPr b="0" lang="bg-BG" sz="2000" spc="-1" strike="noStrike">
              <a:latin typeface="Arial"/>
            </a:endParaRPr>
          </a:p>
          <a:p>
            <a:r>
              <a:rPr b="0" lang="en-US" sz="2000" spc="-1" strike="noStrike">
                <a:solidFill>
                  <a:srgbClr val="ffffff"/>
                </a:solidFill>
                <a:latin typeface="Aptos Display"/>
              </a:rPr>
              <a:t>Reduce time needed and frustation</a:t>
            </a:r>
            <a:endParaRPr b="0" lang="bg-BG" sz="2000" spc="-1" strike="noStrike">
              <a:latin typeface="Arial"/>
            </a:endParaRPr>
          </a:p>
        </p:txBody>
      </p:sp>
      <p:sp>
        <p:nvSpPr>
          <p:cNvPr id="62" name="TextBox 18"/>
          <p:cNvSpPr/>
          <p:nvPr/>
        </p:nvSpPr>
        <p:spPr>
          <a:xfrm>
            <a:off x="2880000" y="5780520"/>
            <a:ext cx="5438880" cy="69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PYTHON BASICS – LEARN PYTHON PROGRAMMING</a:t>
            </a:r>
            <a:endParaRPr b="0" lang="bg-BG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FOR BEGINNERS</a:t>
            </a:r>
            <a:endParaRPr b="0" lang="bg-BG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" descr="A_2D_digital_graphic_design_image_features_a_blue_.png"/>
          <p:cNvPicPr/>
          <p:nvPr/>
        </p:nvPicPr>
        <p:blipFill>
          <a:blip r:embed="rId1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0">
            <a:noFill/>
          </a:ln>
        </p:spPr>
      </p:pic>
      <p:sp>
        <p:nvSpPr>
          <p:cNvPr id="64" name="TextBox 19"/>
          <p:cNvSpPr/>
          <p:nvPr/>
        </p:nvSpPr>
        <p:spPr>
          <a:xfrm>
            <a:off x="2448000" y="720000"/>
            <a:ext cx="601200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          </a:t>
            </a: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SECTION 6 - What Is an IDE</a:t>
            </a:r>
            <a:endParaRPr b="0" lang="bg-BG" sz="2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(Integrated Development Environment)?</a:t>
            </a:r>
            <a:endParaRPr b="0" lang="bg-BG" sz="2100" spc="-1" strike="noStrike">
              <a:latin typeface="Arial"/>
            </a:endParaRPr>
          </a:p>
        </p:txBody>
      </p:sp>
      <p:sp>
        <p:nvSpPr>
          <p:cNvPr id="65" name="TextBox 20"/>
          <p:cNvSpPr/>
          <p:nvPr/>
        </p:nvSpPr>
        <p:spPr>
          <a:xfrm>
            <a:off x="872280" y="1800000"/>
            <a:ext cx="6424920" cy="45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r>
              <a:rPr b="1" lang="en-US" sz="24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6.5 Why Beginners Should Use an IDE</a:t>
            </a:r>
            <a:endParaRPr b="0" lang="bg-BG" sz="2400" spc="-1" strike="noStrike">
              <a:latin typeface="Arial"/>
            </a:endParaRPr>
          </a:p>
        </p:txBody>
      </p:sp>
      <p:sp>
        <p:nvSpPr>
          <p:cNvPr id="66" name="TextBox 21"/>
          <p:cNvSpPr/>
          <p:nvPr/>
        </p:nvSpPr>
        <p:spPr>
          <a:xfrm>
            <a:off x="748440" y="2707560"/>
            <a:ext cx="5972400" cy="1612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r>
              <a:rPr b="0" lang="en-US" sz="2000" spc="-1" strike="noStrike">
                <a:solidFill>
                  <a:srgbClr val="ffffff"/>
                </a:solidFill>
                <a:latin typeface="Aptos Display"/>
              </a:rPr>
              <a:t>You can focus on learning the logic of programming</a:t>
            </a:r>
            <a:endParaRPr b="0" lang="bg-BG" sz="2000" spc="-1" strike="noStrike">
              <a:latin typeface="Arial"/>
            </a:endParaRPr>
          </a:p>
          <a:p>
            <a:endParaRPr b="0" lang="bg-BG" sz="2000" spc="-1" strike="noStrike">
              <a:latin typeface="Arial"/>
            </a:endParaRPr>
          </a:p>
          <a:p>
            <a:r>
              <a:rPr b="0" lang="en-US" sz="2000" spc="-1" strike="noStrike">
                <a:solidFill>
                  <a:srgbClr val="ffffff"/>
                </a:solidFill>
                <a:latin typeface="Aptos Display"/>
              </a:rPr>
              <a:t>Gives you visual feedback.</a:t>
            </a:r>
            <a:endParaRPr b="0" lang="bg-BG" sz="2000" spc="-1" strike="noStrike">
              <a:latin typeface="Arial"/>
            </a:endParaRPr>
          </a:p>
          <a:p>
            <a:endParaRPr b="0" lang="bg-BG" sz="2000" spc="-1" strike="noStrike">
              <a:latin typeface="Arial"/>
            </a:endParaRPr>
          </a:p>
          <a:p>
            <a:r>
              <a:rPr b="0" lang="en-US" sz="2000" spc="-1" strike="noStrike">
                <a:solidFill>
                  <a:srgbClr val="ffffff"/>
                </a:solidFill>
                <a:latin typeface="Aptos Display"/>
              </a:rPr>
              <a:t>Makes your learning easier and interactive</a:t>
            </a:r>
            <a:endParaRPr b="0" lang="bg-BG" sz="2000" spc="-1" strike="noStrike">
              <a:latin typeface="Arial"/>
            </a:endParaRPr>
          </a:p>
        </p:txBody>
      </p:sp>
      <p:sp>
        <p:nvSpPr>
          <p:cNvPr id="67" name="TextBox 22"/>
          <p:cNvSpPr/>
          <p:nvPr/>
        </p:nvSpPr>
        <p:spPr>
          <a:xfrm>
            <a:off x="2880000" y="5780520"/>
            <a:ext cx="5438880" cy="69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PYTHON BASICS – LEARN PYTHON PROGRAMMING</a:t>
            </a:r>
            <a:endParaRPr b="0" lang="bg-BG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FOR BEGINNERS</a:t>
            </a:r>
            <a:endParaRPr b="0" lang="bg-BG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7" descr="A_2D_digital_graphic_design_image_features_a_blue_.png"/>
          <p:cNvPicPr/>
          <p:nvPr/>
        </p:nvPicPr>
        <p:blipFill>
          <a:blip r:embed="rId1"/>
          <a:stretch/>
        </p:blipFill>
        <p:spPr>
          <a:xfrm>
            <a:off x="0" y="0"/>
            <a:ext cx="9143640" cy="6857640"/>
          </a:xfrm>
          <a:prstGeom prst="rect">
            <a:avLst/>
          </a:prstGeom>
          <a:ln w="0">
            <a:noFill/>
          </a:ln>
        </p:spPr>
      </p:pic>
      <p:sp>
        <p:nvSpPr>
          <p:cNvPr id="69" name="TextBox 23"/>
          <p:cNvSpPr/>
          <p:nvPr/>
        </p:nvSpPr>
        <p:spPr>
          <a:xfrm>
            <a:off x="2448000" y="720000"/>
            <a:ext cx="6012000" cy="729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          </a:t>
            </a: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SECTION 6 - What Is an IDE</a:t>
            </a:r>
            <a:endParaRPr b="0" lang="bg-BG" sz="21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1" lang="en-US" sz="21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(Integrated Development Environment)?</a:t>
            </a:r>
            <a:endParaRPr b="0" lang="bg-BG" sz="2100" spc="-1" strike="noStrike">
              <a:latin typeface="Arial"/>
            </a:endParaRPr>
          </a:p>
        </p:txBody>
      </p:sp>
      <p:sp>
        <p:nvSpPr>
          <p:cNvPr id="70" name="TextBox 24"/>
          <p:cNvSpPr/>
          <p:nvPr/>
        </p:nvSpPr>
        <p:spPr>
          <a:xfrm>
            <a:off x="2270520" y="3060000"/>
            <a:ext cx="48020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r>
              <a:rPr b="1" lang="en-US" sz="3600" spc="-1" strike="noStrike">
                <a:solidFill>
                  <a:srgbClr val="ffffff"/>
                </a:solidFill>
                <a:latin typeface="Aptos Display"/>
                <a:ea typeface="Times New Roman"/>
              </a:rPr>
              <a:t>6.6 Final Thoughts</a:t>
            </a:r>
            <a:endParaRPr b="0" lang="bg-BG" sz="3600" spc="-1" strike="noStrike">
              <a:latin typeface="Arial"/>
            </a:endParaRPr>
          </a:p>
        </p:txBody>
      </p:sp>
      <p:sp>
        <p:nvSpPr>
          <p:cNvPr id="71" name="TextBox 26"/>
          <p:cNvSpPr/>
          <p:nvPr/>
        </p:nvSpPr>
        <p:spPr>
          <a:xfrm>
            <a:off x="2880000" y="5780520"/>
            <a:ext cx="5438880" cy="69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PYTHON BASICS – LEARN PYTHON PROGRAMMING</a:t>
            </a:r>
            <a:endParaRPr b="0" lang="bg-BG" sz="20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ffffff"/>
                </a:solidFill>
                <a:latin typeface="Calibri"/>
              </a:rPr>
              <a:t>FOR BEGINNERS</a:t>
            </a:r>
            <a:endParaRPr b="0" lang="bg-BG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Application>LibreOffice/7.3.4.2$Windows_X86_64 LibreOffice_project/728fec16bd5f605073805c3c9e7c4212a0120dc5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bg-BG</dc:language>
  <cp:lastModifiedBy/>
  <dcterms:modified xsi:type="dcterms:W3CDTF">2025-11-05T08:15:56Z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